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88" r:id="rId4"/>
    <p:sldId id="260" r:id="rId5"/>
    <p:sldId id="261" r:id="rId6"/>
    <p:sldId id="262" r:id="rId7"/>
    <p:sldId id="267" r:id="rId8"/>
    <p:sldId id="268" r:id="rId9"/>
    <p:sldId id="264" r:id="rId10"/>
    <p:sldId id="284" r:id="rId11"/>
    <p:sldId id="285" r:id="rId12"/>
    <p:sldId id="286" r:id="rId13"/>
    <p:sldId id="287" r:id="rId14"/>
    <p:sldId id="265" r:id="rId15"/>
    <p:sldId id="289" r:id="rId16"/>
    <p:sldId id="290" r:id="rId17"/>
    <p:sldId id="271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90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9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8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64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8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53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5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65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5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0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58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6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4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4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39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9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AE98FBF-FC18-496F-AE25-EB23C8B9E59A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4E617CA-0871-4E37-8798-BCB68F1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80305"/>
            <a:ext cx="11087637" cy="642655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>Институт междисциплинарных исследований глобальных процессов и </a:t>
            </a:r>
            <a:r>
              <a:rPr lang="ru-RU" sz="5400" b="1" dirty="0" err="1" smtClean="0"/>
              <a:t>глокализации</a:t>
            </a:r>
            <a:r>
              <a:rPr lang="ru-RU" sz="5400" b="1" dirty="0" smtClean="0"/>
              <a:t> РГЭУ (РИНХ)</a:t>
            </a:r>
            <a:endParaRPr lang="ru-RU" sz="5400" b="1" dirty="0"/>
          </a:p>
        </p:txBody>
      </p:sp>
      <p:pic>
        <p:nvPicPr>
          <p:cNvPr id="4" name="Рисунок 3" descr="Картинки по запросу ринх эмблем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8400"/>
            <a:ext cx="3477296" cy="1586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2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3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3017215" y="-3017218"/>
            <a:ext cx="6858001" cy="128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4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9" y="656823"/>
            <a:ext cx="3290697" cy="2150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49" y="824248"/>
            <a:ext cx="3219719" cy="2263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74" y="656823"/>
            <a:ext cx="3421803" cy="2431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7" y="3383734"/>
            <a:ext cx="3939988" cy="2304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96" y="3254189"/>
            <a:ext cx="2822557" cy="2864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84" y="3475080"/>
            <a:ext cx="3512910" cy="264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7" y="900333"/>
            <a:ext cx="3711144" cy="2433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51" y="520505"/>
            <a:ext cx="3207433" cy="21101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10" y="3615396"/>
            <a:ext cx="4504475" cy="2447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02" y="3411414"/>
            <a:ext cx="4663909" cy="2855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3" y="776772"/>
            <a:ext cx="3674482" cy="25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43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9629" y="1970467"/>
            <a:ext cx="10059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Репрезентация Концептуальной платформы</a:t>
            </a:r>
            <a:endParaRPr lang="ru-RU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504" y="634403"/>
            <a:ext cx="9601196" cy="10140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Глобализация с позиции междисциплинарного синтеза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803" y="1682647"/>
            <a:ext cx="10740980" cy="368215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а) современная </a:t>
            </a:r>
            <a:r>
              <a:rPr lang="ru-RU" altLang="ru-RU" sz="6400" dirty="0" err="1"/>
              <a:t>глобалистика</a:t>
            </a:r>
            <a:r>
              <a:rPr lang="ru-RU" altLang="ru-RU" sz="6400" dirty="0"/>
              <a:t> развивается по пути к междисциплинарному синтезу, но пока является </a:t>
            </a:r>
            <a:r>
              <a:rPr lang="ru-RU" altLang="ru-RU" sz="6400" dirty="0" err="1"/>
              <a:t>полидисциплинарной</a:t>
            </a:r>
            <a:r>
              <a:rPr lang="ru-RU" altLang="ru-RU" sz="6400" dirty="0"/>
              <a:t>, а не междисциплинарной;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б) следует отметить существенные фоновые ценностно-идеологические воздействия на те или иные секторные и </a:t>
            </a:r>
            <a:r>
              <a:rPr lang="ru-RU" altLang="ru-RU" sz="6400" dirty="0" err="1"/>
              <a:t>полидисциплинарные</a:t>
            </a:r>
            <a:r>
              <a:rPr lang="ru-RU" altLang="ru-RU" sz="6400" dirty="0"/>
              <a:t> версии глобализации (экологические, экономические, политические, технологические);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в) в рамках отмеченного развития необходимо зафиксировать современную когнитивную проблемную ситуацию, требующую внимательного рассмотрения: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Во-первых, это – явные проявления серьезных разрывов, турбулентных проявлений в самих процессах глобализации, что прежде всего коснулось функционирования экономических и политических институтов, обеспечивающих глобализацию, сужение и перестройка их функций.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Во-вторых, это изменения в концептуальном аппарате современной </a:t>
            </a:r>
            <a:r>
              <a:rPr lang="ru-RU" altLang="ru-RU" sz="6400" dirty="0" err="1"/>
              <a:t>глобалистики</a:t>
            </a:r>
            <a:r>
              <a:rPr lang="ru-RU" altLang="ru-RU" sz="6400" dirty="0"/>
              <a:t>, отраженные терминологически – новые термины и подходы: «</a:t>
            </a:r>
            <a:r>
              <a:rPr lang="ru-RU" altLang="ru-RU" sz="6400" dirty="0" err="1"/>
              <a:t>деглобализация</a:t>
            </a:r>
            <a:r>
              <a:rPr lang="ru-RU" altLang="ru-RU" sz="6400" dirty="0"/>
              <a:t>», «глобальная перестройка», «суверенная глобализация»; «инклюзивная глобализация», «переход к альтернативным моделям глобализации».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Необходимо определиться: с чем на самом деле мы имеем дело, и каковые могут быть конструктивные шаги в данной ситуации?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6400" dirty="0"/>
              <a:t>г) </a:t>
            </a:r>
            <a:r>
              <a:rPr lang="ru-RU" altLang="ru-RU" sz="6400" dirty="0" err="1"/>
              <a:t>операционализация</a:t>
            </a:r>
            <a:r>
              <a:rPr lang="ru-RU" altLang="ru-RU" sz="6400" dirty="0"/>
              <a:t> концепта «глобализация»:</a:t>
            </a:r>
          </a:p>
          <a:p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612" y="5398953"/>
            <a:ext cx="5345681" cy="8478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1500"/>
              </a:lnSpc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Классическое, </a:t>
            </a:r>
            <a:r>
              <a:rPr lang="ru-RU" sz="1600" dirty="0" err="1" smtClean="0">
                <a:solidFill>
                  <a:schemeClr val="tx1"/>
                </a:solidFill>
                <a:cs typeface="Times New Roman" pitchFamily="18" charset="0"/>
              </a:rPr>
              <a:t>по-преимуществу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Times New Roman" pitchFamily="18" charset="0"/>
              </a:rPr>
              <a:t>секторно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-дисциплинарное понимание (экономическое, геополитическое, социально-экологическое, технологическое)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23798" y="5398953"/>
            <a:ext cx="4829599" cy="8478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1500"/>
              </a:lnSpc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Неклассическое, опирающееся на междисциплинарный подход и альтернативные модели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69254"/>
            <a:ext cx="9601196" cy="1303867"/>
          </a:xfrm>
        </p:spPr>
        <p:txBody>
          <a:bodyPr/>
          <a:lstStyle/>
          <a:p>
            <a:r>
              <a:rPr lang="ru-RU" alt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</a:t>
            </a:r>
            <a:r>
              <a:rPr lang="ru-RU" altLang="ru-RU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глобалистики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95401" y="2434107"/>
            <a:ext cx="3766565" cy="3441761"/>
          </a:xfrm>
          <a:prstGeom prst="roundRect">
            <a:avLst/>
          </a:prstGeom>
          <a:solidFill>
            <a:srgbClr val="D1DED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Классический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вызванный проявлением первых глобальных факторов (военно-техническая революция и ее последствия, проникновение в микромир и космос-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космизация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632620" y="2434107"/>
            <a:ext cx="3748821" cy="3441761"/>
          </a:xfrm>
          <a:prstGeom prst="roundRect">
            <a:avLst/>
          </a:prstGeom>
          <a:solidFill>
            <a:srgbClr val="D1DED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Современный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опирающийся на 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постнеклассическую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картину мира (глобальная экология, синергетика, глобальный эволюционизм)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0"/>
            <a:ext cx="10702344" cy="70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модели глобализации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71977" y="2444769"/>
            <a:ext cx="3520555" cy="2217384"/>
          </a:xfrm>
          <a:prstGeom prst="roundRect">
            <a:avLst/>
          </a:prstGeom>
          <a:solidFill>
            <a:srgbClr val="D1DED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продолжение секторного подхода (прежде всего макроэкономического и геополитического), все более активное включение в анализ признаков  нового мирохозяйственного и технологического укладов, политической многополярности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9957" y="2391035"/>
            <a:ext cx="3318128" cy="2271116"/>
          </a:xfrm>
          <a:prstGeom prst="roundRect">
            <a:avLst/>
          </a:prstGeom>
          <a:solidFill>
            <a:srgbClr val="D1DED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глобализация как новая антропологическая революция (аналог неолитической и индустриальной) с ее качественными изменениями в производстве, ценностно-мотивационной и когнитивной сфере на массовом уровне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45509" y="2537137"/>
            <a:ext cx="3052293" cy="2125014"/>
          </a:xfrm>
          <a:prstGeom prst="roundRect">
            <a:avLst/>
          </a:prstGeom>
          <a:solidFill>
            <a:srgbClr val="D1DED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глобализация </a:t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контексте глобального эволюционизма (Федоров, Циолковский, </a:t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 Де Шарден, Вернадский,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Карданшев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становление космической цивилизации </a:t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уровня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307" y="4662152"/>
            <a:ext cx="109341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i="1" dirty="0"/>
              <a:t>Резюме: </a:t>
            </a:r>
            <a:r>
              <a:rPr lang="ru-RU" altLang="ru-RU" dirty="0"/>
              <a:t>более вероятны и оптимальны поиски в русле новой антропологической революции, для понимания которой необходим междисциплинарный подход. Институциональная среда в этом случае концентрируется вокруг задач раскрытия человеческого потенциала и эффективности его применения на уровне массового социального слоя, а также на рисках и угрозах этого уровня функционирования глобального социума (экология человека, а не природы вообще, новая гуманность).</a:t>
            </a:r>
          </a:p>
        </p:txBody>
      </p:sp>
    </p:spTree>
    <p:extLst>
      <p:ext uri="{BB962C8B-B14F-4D97-AF65-F5344CB8AC3E}">
        <p14:creationId xmlns:p14="http://schemas.microsoft.com/office/powerpoint/2010/main" val="13914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Антропологическая проекция секторной модели глобализаци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altLang="ru-RU" sz="3200" dirty="0"/>
              <a:t>Модель массового потребления в базовом слое </a:t>
            </a:r>
            <a:br>
              <a:rPr lang="ru-RU" altLang="ru-RU" sz="3200" dirty="0"/>
            </a:br>
            <a:r>
              <a:rPr lang="ru-RU" altLang="ru-RU" sz="3200" dirty="0"/>
              <a:t>и личностной самореализации – в элитном. </a:t>
            </a:r>
            <a:r>
              <a:rPr lang="ru-RU" altLang="ru-RU" sz="3200" dirty="0" err="1"/>
              <a:t>Стратификационно</a:t>
            </a:r>
            <a:r>
              <a:rPr lang="ru-RU" altLang="ru-RU" sz="3200" dirty="0"/>
              <a:t>-ориентированное развитие человека в эволюционирующей </a:t>
            </a:r>
            <a:r>
              <a:rPr lang="ru-RU" altLang="ru-RU" sz="3200" dirty="0" err="1"/>
              <a:t>техносфере</a:t>
            </a:r>
            <a:r>
              <a:rPr lang="ru-RU" altLang="ru-RU" sz="3200" dirty="0"/>
              <a:t> Земли. Человек, обеспечивающий опережающее развитие </a:t>
            </a:r>
            <a:r>
              <a:rPr lang="ru-RU" altLang="ru-RU" sz="3200" dirty="0" err="1"/>
              <a:t>техносферы</a:t>
            </a:r>
            <a:r>
              <a:rPr lang="ru-RU" altLang="ru-RU" sz="3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8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Антропологическая проекция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глобально-эволюционной модели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355600" algn="just">
              <a:buFont typeface="Wingdings 2" panose="05020102010507070707" pitchFamily="18" charset="2"/>
              <a:buNone/>
            </a:pPr>
            <a:r>
              <a:rPr lang="ru-RU" altLang="ru-RU" sz="3200" dirty="0"/>
              <a:t>Адаптационное развитие человека в рамках внеземной </a:t>
            </a:r>
            <a:r>
              <a:rPr lang="ru-RU" altLang="ru-RU" sz="3200" dirty="0" err="1"/>
              <a:t>техносферы</a:t>
            </a:r>
            <a:r>
              <a:rPr lang="ru-RU" altLang="ru-RU" sz="3200" dirty="0"/>
              <a:t>. Возможности </a:t>
            </a:r>
            <a:r>
              <a:rPr lang="ru-RU" altLang="ru-RU" sz="3200" dirty="0" err="1" smtClean="0"/>
              <a:t>коэволюционного</a:t>
            </a:r>
            <a:r>
              <a:rPr lang="ru-RU" altLang="ru-RU" sz="3200" dirty="0" smtClean="0"/>
              <a:t> </a:t>
            </a:r>
            <a:r>
              <a:rPr lang="ru-RU" altLang="ru-RU" sz="3200" dirty="0"/>
              <a:t>развития внеземной </a:t>
            </a:r>
            <a:r>
              <a:rPr lang="ru-RU" altLang="ru-RU" sz="3200" dirty="0" err="1"/>
              <a:t>техносферы</a:t>
            </a:r>
            <a:r>
              <a:rPr lang="ru-RU" altLang="ru-RU" sz="3200" dirty="0"/>
              <a:t> и космической природы; возможности преображения биологической и духовной природы человека в этом контексте.</a:t>
            </a:r>
          </a:p>
        </p:txBody>
      </p:sp>
    </p:spTree>
    <p:extLst>
      <p:ext uri="{BB962C8B-B14F-4D97-AF65-F5344CB8AC3E}">
        <p14:creationId xmlns:p14="http://schemas.microsoft.com/office/powerpoint/2010/main" val="34314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5" cy="1168640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Антропологическая проекция </a:t>
            </a:r>
            <a:br>
              <a:rPr lang="ru-RU" alt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эволюционно-антропологической модели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altLang="ru-RU" sz="3200" dirty="0"/>
              <a:t>Антропологическая революция, ориентированная на создание возможностей полного раскрытия человеческого потенциала и личностной самореализации на уровне массового социального слоя. Формирование глобального общества эгалитарного типа.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4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/>
              <a:t>План НИР 2018 года РГЭУ (РИНХ)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975" y="2086377"/>
            <a:ext cx="10676586" cy="413411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/>
              <a:t>I</a:t>
            </a:r>
            <a:r>
              <a:rPr lang="ru-RU" sz="2000" b="1" u="sng" dirty="0"/>
              <a:t> Планируемые </a:t>
            </a:r>
            <a:r>
              <a:rPr lang="ru-RU" sz="2000" b="1" u="sng" dirty="0" err="1"/>
              <a:t>грантовые</a:t>
            </a:r>
            <a:r>
              <a:rPr lang="ru-RU" sz="2000" b="1" u="sng" dirty="0"/>
              <a:t> и иные договорные исследования и </a:t>
            </a:r>
            <a:r>
              <a:rPr lang="ru-RU" sz="2000" b="1" u="sng" dirty="0" smtClean="0"/>
              <a:t>разработки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20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Мероприятия по заявке на грант РФФИ (проект №18-ОМ-00009) Тема: «Альтернативные модели глобализации: условия и механизмы конвергенции». Объем 700 тыс. руб.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 соответствии с заявленными обязательствами в случае выделения гранта.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Мероприятия по заявке в Программу </a:t>
            </a:r>
            <a:r>
              <a:rPr lang="ru-RU" sz="1800" dirty="0" err="1"/>
              <a:t>Минобрнауки</a:t>
            </a:r>
            <a:r>
              <a:rPr lang="ru-RU" sz="1800" dirty="0"/>
              <a:t> на 2018 год «Исследования и разработки по приоритетным направлениям развития научно-</a:t>
            </a:r>
            <a:r>
              <a:rPr lang="ru-RU" sz="1800" dirty="0" err="1"/>
              <a:t>технорлогического</a:t>
            </a:r>
            <a:r>
              <a:rPr lang="ru-RU" sz="1800" dirty="0"/>
              <a:t> комплекса </a:t>
            </a:r>
            <a:r>
              <a:rPr lang="ru-RU" sz="1800" dirty="0" err="1"/>
              <a:t>россии</a:t>
            </a:r>
            <a:r>
              <a:rPr lang="ru-RU" sz="1800" dirty="0"/>
              <a:t> на 2014-2020 </a:t>
            </a:r>
            <a:r>
              <a:rPr lang="ru-RU" sz="1800" dirty="0" err="1"/>
              <a:t>г.г</a:t>
            </a:r>
            <a:r>
              <a:rPr lang="ru-RU" sz="1800" dirty="0"/>
              <a:t>.» по теме: «Новые реалии глобализации в макрорегиональной </a:t>
            </a:r>
            <a:r>
              <a:rPr lang="ru-RU" sz="1800" dirty="0" err="1"/>
              <a:t>прекции</a:t>
            </a:r>
            <a:r>
              <a:rPr lang="ru-RU" sz="1800" dirty="0"/>
              <a:t>: Экономика, политика, культура» (программа № 5192), объем 3,5 млн. руб.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 соответствии с заявленными обязательствами в случае выделения гранта.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Участие в мероприятиях РГЭУ (РИНХ) по заявке на грант </a:t>
            </a:r>
            <a:r>
              <a:rPr lang="ru-RU" sz="1800" dirty="0" err="1"/>
              <a:t>Минобрнауки</a:t>
            </a:r>
            <a:r>
              <a:rPr lang="ru-RU" sz="1800" dirty="0"/>
              <a:t> по программе «Университет – центр социального развития в регионе».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Участие в заявочной компании на гранты РФФИ, президентские гранты, гранты иных организаций.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Организация мероприятий в рамках подписанных соглашений с Институтом проблем глобализации (г. Москва, М.Г. Делягин) и с кафедрой ЮНЕСКО (МГУ им М.В. Ломоносова, Ю.Н. </a:t>
            </a:r>
            <a:r>
              <a:rPr lang="ru-RU" sz="1800" dirty="0" err="1"/>
              <a:t>Саямов</a:t>
            </a:r>
            <a:r>
              <a:rPr lang="ru-RU" sz="1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095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0006" y="901522"/>
            <a:ext cx="10457645" cy="138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научных конференций, «круглых столов», научных семинаров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Научная конференция с международным участием «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Теоретическкие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прикладные проблемы современной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глобалистики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 РГЭУ (РИНХ), 17-18 октября 2018 г., число участников – 70. 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Научные конференции в рамках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грантовых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заявок, сделанных на 2018 год.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2412491"/>
            <a:ext cx="10560676" cy="370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US" sz="20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20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Издательская деятельность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Монографические издания: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А.М. Старостин. Глобализация современного мира: концептуальная репрезентация.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12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п.л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изд-во РГЭУ (РИНХ), 12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п.л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100 (500)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 2018.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А.М. Старостин. Современная прикладная философия (философская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инноватика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системной 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операциональной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проекциях.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45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п.л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100 (500)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 2018.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В.Н. Рябцев. Геополитическое пространство современного мира в региональном разрезе.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14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п.л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тир. 100 (500),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 2018.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В.С. Семенов. Репрезентация глобальных угроз и рисков в макрорегиональной проекции.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8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п.л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 2108, тир. 100 (500).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Е.Н.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Тованчова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Глобальные и макрорегиональные девиации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транспарентности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управленческой информации: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тир.100 (500),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 2018.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9249" y="1282136"/>
            <a:ext cx="10818255" cy="420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Иные издания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 в журналах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Scopus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WofS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РИНЦ.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заявкой на грант: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Scopus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- 4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WofS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РИНЦ – 10.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Участие в учебной работе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Выступления с открытыми лекциями в институте Магистратуры РГЭУ (РИНХ) – 4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рабочих программ дисциплин, ориентированных 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глобалистику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-2.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Иные виды работ</a:t>
            </a:r>
            <a:r>
              <a:rPr lang="ru-RU" b="1" u="none" strike="noStrik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политической школы М.Г. Делягина на базе бизнес-школы РГЭУ (РИНХ) (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кв. 2018 г.)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Открытие филиала кафедры ЮНЕСКО на базе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ИМИГПиГ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РГЭУ (РИНХ) (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кв. 2018)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0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Координаты Института </a:t>
            </a:r>
            <a:r>
              <a:rPr lang="ru-RU" b="1" dirty="0" err="1" smtClean="0"/>
              <a:t>МИГПиГ</a:t>
            </a:r>
            <a:r>
              <a:rPr lang="ru-RU" b="1" dirty="0" smtClean="0"/>
              <a:t> РГЭУ (РИНХ)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г. Ростов-на-Дону, ул. Большая Садовая 69, ком. </a:t>
            </a:r>
            <a:r>
              <a:rPr lang="ru-RU" dirty="0" smtClean="0"/>
              <a:t>530</a:t>
            </a:r>
          </a:p>
          <a:p>
            <a:r>
              <a:rPr lang="en-US" dirty="0" smtClean="0"/>
              <a:t>E-mail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institutmigpig@mail.ru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/>
              <a:t>Тел.: 8(863)2887776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0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Институт </a:t>
            </a:r>
            <a:r>
              <a:rPr lang="ru-RU" sz="2800" b="1" dirty="0"/>
              <a:t>междисциплинарных исследований глобальных процессов и </a:t>
            </a:r>
            <a:r>
              <a:rPr lang="ru-RU" sz="2800" b="1" dirty="0" err="1"/>
              <a:t>глокализации</a:t>
            </a:r>
            <a:r>
              <a:rPr lang="ru-RU" sz="2800" b="1" dirty="0"/>
              <a:t> РГЭУ (РИНХ)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b="1" dirty="0" smtClean="0"/>
          </a:p>
          <a:p>
            <a:pPr marL="0" indent="0" algn="ctr">
              <a:buNone/>
            </a:pPr>
            <a:r>
              <a:rPr lang="ru-RU" sz="6000" b="1" dirty="0" smtClean="0"/>
              <a:t>Благодарим за внимание!</a:t>
            </a:r>
            <a:endParaRPr lang="ru-RU" sz="6000" b="1" dirty="0"/>
          </a:p>
        </p:txBody>
      </p:sp>
      <p:pic>
        <p:nvPicPr>
          <p:cNvPr id="4" name="Рисунок 3" descr="Картинки по запросу ринх эмблем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71" y="499174"/>
            <a:ext cx="1674255" cy="965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5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7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04859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Штатный состав Института </a:t>
            </a:r>
            <a:r>
              <a:rPr lang="ru-RU" b="1" dirty="0" err="1"/>
              <a:t>МИГПиГ</a:t>
            </a:r>
            <a:r>
              <a:rPr lang="ru-RU" b="1" dirty="0"/>
              <a:t> РГЭУ (РИНХ)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3340" y="2356834"/>
            <a:ext cx="10225826" cy="3889420"/>
          </a:xfrm>
        </p:spPr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Директор, </a:t>
            </a:r>
            <a:r>
              <a:rPr lang="ru-RU" sz="1800" dirty="0" smtClean="0"/>
              <a:t>д. полит. н., проф., </a:t>
            </a:r>
            <a:r>
              <a:rPr lang="ru-RU" sz="1800" dirty="0"/>
              <a:t>Почетный работник высшего профессионального образования </a:t>
            </a:r>
            <a:r>
              <a:rPr lang="ru-RU" sz="1800" dirty="0" smtClean="0"/>
              <a:t>РФ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/>
              <a:t>Старостин </a:t>
            </a:r>
            <a:r>
              <a:rPr lang="ru-RU" sz="1800" b="1" dirty="0"/>
              <a:t>Александр </a:t>
            </a:r>
            <a:r>
              <a:rPr lang="ru-RU" sz="1800" b="1" dirty="0" smtClean="0"/>
              <a:t>Михайлович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/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/>
              <a:t>Помощник </a:t>
            </a:r>
            <a:r>
              <a:rPr lang="ru-RU" sz="1800" dirty="0"/>
              <a:t>директора, младший научный сотрудник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Лобова Лариса </a:t>
            </a:r>
            <a:r>
              <a:rPr lang="ru-RU" sz="2000" b="1" dirty="0" smtClean="0"/>
              <a:t>Александровна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/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Помощник директора, младший научный сотрудник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 smtClean="0"/>
              <a:t>Тованчова</a:t>
            </a:r>
            <a:r>
              <a:rPr lang="ru-RU" sz="1800" b="1" dirty="0" smtClean="0"/>
              <a:t> Елена Николаевна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/>
              <a:t>К. полит. н., </a:t>
            </a:r>
            <a:r>
              <a:rPr lang="ru-RU" sz="1800" dirty="0"/>
              <a:t>координатор научно-экспертной группы, старший научный сотрудник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Семенов Василий </a:t>
            </a:r>
            <a:r>
              <a:rPr lang="ru-RU" sz="1800" b="1" dirty="0" smtClean="0"/>
              <a:t>Станиславович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/>
              <a:t>К. филос. н., </a:t>
            </a:r>
            <a:r>
              <a:rPr lang="ru-RU" sz="1800" dirty="0"/>
              <a:t>координатор научно-экспертной группы, старший научный сотрудник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Рябцев Владимир Николаевич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8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7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05308"/>
            <a:ext cx="9601196" cy="1680692"/>
          </a:xfrm>
        </p:spPr>
        <p:txBody>
          <a:bodyPr>
            <a:noAutofit/>
          </a:bodyPr>
          <a:lstStyle/>
          <a:p>
            <a:r>
              <a:rPr lang="ru-RU" sz="3200" b="1" dirty="0"/>
              <a:t>Отчет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О проведении научно-исследовательской работы Института </a:t>
            </a:r>
            <a:r>
              <a:rPr lang="ru-RU" sz="3200" b="1" dirty="0" err="1" smtClean="0"/>
              <a:t>МИГПиГ</a:t>
            </a:r>
            <a:r>
              <a:rPr lang="ru-RU" sz="3200" b="1" dirty="0" smtClean="0"/>
              <a:t> РГЭУ </a:t>
            </a:r>
            <a:r>
              <a:rPr lang="ru-RU" sz="3200" b="1" dirty="0"/>
              <a:t>(РИНХ) за 2017 год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Институт </a:t>
            </a:r>
            <a:r>
              <a:rPr lang="ru-RU" dirty="0" err="1"/>
              <a:t>МИГПиГ</a:t>
            </a:r>
            <a:r>
              <a:rPr lang="ru-RU" dirty="0"/>
              <a:t> учрежден приказом ректора от 15 мая 2017 года на основе решений Ученого совета РГЭУ (РИНХ). В отчетный период подготовлена и утверждена нормативно-правовая документация, набран штат научных сотрудников, избранных в последующем на конкурсной основе. В настоящее время в штате работают: директор – 1 (ставка), старший научный сотрудник – 2 (на 0,5 ставки), младший научный сотрудник -2 (на 0,5 ставки). Институт </a:t>
            </a:r>
            <a:r>
              <a:rPr lang="ru-RU" dirty="0" err="1"/>
              <a:t>МИГПиГ</a:t>
            </a:r>
            <a:r>
              <a:rPr lang="ru-RU" dirty="0"/>
              <a:t> работает в соответствии с утвержденной концепцией своего развития и планом НИР на 2017 год.</a:t>
            </a:r>
          </a:p>
        </p:txBody>
      </p:sp>
    </p:spTree>
    <p:extLst>
      <p:ext uri="{BB962C8B-B14F-4D97-AF65-F5344CB8AC3E}">
        <p14:creationId xmlns:p14="http://schemas.microsoft.com/office/powerpoint/2010/main" val="3250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793" y="1305342"/>
            <a:ext cx="1045764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 настоящему времени зарегистрированы 2 заявки на гранты: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РФФИ (проект № 18-ОМ-00009, объем финансирования 700 тыс. руб.) по теме «Альтернативные модели глобализации: условия и механизм конвергенции»;</a:t>
            </a:r>
          </a:p>
          <a:p>
            <a:pPr algn="just"/>
            <a:r>
              <a:rPr lang="ru-RU" sz="2000" dirty="0" smtClean="0">
                <a:effectLst/>
                <a:ea typeface="Calibri" panose="020F0502020204030204" pitchFamily="34" charset="0"/>
              </a:rPr>
              <a:t>2)  В программу </a:t>
            </a:r>
            <a:r>
              <a:rPr lang="ru-RU" sz="2000" dirty="0" err="1" smtClean="0">
                <a:effectLst/>
                <a:ea typeface="Calibri" panose="020F0502020204030204" pitchFamily="34" charset="0"/>
              </a:rPr>
              <a:t>Минобрнауки</a:t>
            </a:r>
            <a:r>
              <a:rPr lang="ru-RU" sz="2000" dirty="0" smtClean="0">
                <a:effectLst/>
                <a:ea typeface="Calibri" panose="020F0502020204030204" pitchFamily="34" charset="0"/>
              </a:rPr>
              <a:t> на 2018 год «Исследования и разработки по приоритетным направлениям развития научно-технологического комплекса России на 2014-2020 гг.» по теме «Новые реалии глобализации в </a:t>
            </a:r>
            <a:r>
              <a:rPr lang="ru-RU" sz="2000" dirty="0" err="1" smtClean="0">
                <a:effectLst/>
                <a:ea typeface="Calibri" panose="020F0502020204030204" pitchFamily="34" charset="0"/>
              </a:rPr>
              <a:t>микрорегиональной</a:t>
            </a:r>
            <a:r>
              <a:rPr lang="ru-RU" sz="2000" dirty="0" smtClean="0">
                <a:effectLst/>
                <a:ea typeface="Calibri" panose="020F0502020204030204" pitchFamily="34" charset="0"/>
              </a:rPr>
              <a:t> проекции: экономика, политика, культура» (программа № 5192 на сумму 3,5 млн руб.).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24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Публикации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За период июль-декабрь 2017 г. сотрудники </a:t>
            </a:r>
            <a:r>
              <a:rPr lang="ru-RU" dirty="0" err="1"/>
              <a:t>ИМИГПиГ</a:t>
            </a:r>
            <a:r>
              <a:rPr lang="ru-RU" dirty="0"/>
              <a:t> РГЭУ (РИНХ) опубликовали 2 монографии (А.М. Старостин, Е.Н. </a:t>
            </a:r>
            <a:r>
              <a:rPr lang="ru-RU" dirty="0" err="1"/>
              <a:t>Тованчова</a:t>
            </a:r>
            <a:r>
              <a:rPr lang="ru-RU" dirty="0"/>
              <a:t>) и 1 коллективную монографию по темам «Круглого стола» (науч. ред. А.У. </a:t>
            </a:r>
            <a:r>
              <a:rPr lang="ru-RU" dirty="0" err="1"/>
              <a:t>Альбеков</a:t>
            </a:r>
            <a:r>
              <a:rPr lang="ru-RU" dirty="0"/>
              <a:t>, А.М. Старостин); 9 статей в журналах системы ВАК, приняты для публикации в 2018 г. в журналах системы </a:t>
            </a:r>
            <a:r>
              <a:rPr lang="en-US" dirty="0"/>
              <a:t>Scopus </a:t>
            </a:r>
            <a:r>
              <a:rPr lang="ru-RU" dirty="0"/>
              <a:t>– 1 и </a:t>
            </a:r>
            <a:r>
              <a:rPr lang="en-US" dirty="0"/>
              <a:t>W of S </a:t>
            </a:r>
            <a:r>
              <a:rPr lang="ru-RU" dirty="0"/>
              <a:t>– 1.</a:t>
            </a:r>
          </a:p>
          <a:p>
            <a:pPr algn="just"/>
            <a:r>
              <a:rPr lang="ru-RU" dirty="0"/>
              <a:t>В других изданиях опубликованы: РИНЦ – 11; в иных сборниках и журналах – 16 статей.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5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Участие в конференциях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408349"/>
            <a:ext cx="9601196" cy="3799267"/>
          </a:xfrm>
        </p:spPr>
        <p:txBody>
          <a:bodyPr>
            <a:normAutofit fontScale="70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ИМИГПиГ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РГЭУ (РИНХ) проведен «Круглый стол» с международным участием 14 декабря 2017 г.  В РГЭУ (РИНХ) «Альтернативные модели глобализации и проблемы современной глобальной динамики», издана коллективная монография. В этом мероприятии приняли участие более 80 человек из 25 ВУЗов, научных организаций включая 5 зарубежных, в том числе около 50 докторов наук в области экономики, политологии, философии, истории,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экономики.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Сотрудники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ИМИГПиГ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за отчетный период приняли участие в 12 международных, 7 всероссийских и 10 межвузовских конференциях. В том числе: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 Международный конгресс по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глобалистике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(25-30 сентября 2017 г., МГУ им. М.В. Ломоносова);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мультиплощадка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научно-практической конференции «Преодоление неопределенности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неоинституциональной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среды как инструмент глобального кризис-менеджмента» (20-23.04.2017 Москва-Волгоград-Ростов-Афины);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ea typeface="Calibri" panose="020F0502020204030204" pitchFamily="34" charset="0"/>
              </a:rPr>
              <a:t>Международная </a:t>
            </a:r>
            <a:r>
              <a:rPr lang="ru-RU" dirty="0">
                <a:ea typeface="Calibri" panose="020F0502020204030204" pitchFamily="34" charset="0"/>
              </a:rPr>
              <a:t>дискуссионная площадка «Черноморско-Каспийский Форум Сотрудничества: Безопасность, устойчивость, развитие» (6-7.10.2017 РГЭУ (РИНХ); </a:t>
            </a:r>
            <a:endParaRPr lang="ru-RU" dirty="0" smtClean="0">
              <a:ea typeface="Calibri" panose="020F0502020204030204" pitchFamily="34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научно-практическая конференция «Человек как объект исследования современной науки» (Нижний Новгород, 23-24.11.2017)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2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2884" y="723487"/>
            <a:ext cx="106121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Вторая Всероссийская научная конференция «</a:t>
            </a:r>
            <a:r>
              <a:rPr lang="ru-RU" sz="20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Междисциплинарность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современном социально-гуманитарном знании - 2017» (22-24.06.2017, ЮФУ) и др.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Директором </a:t>
            </a:r>
            <a:r>
              <a:rPr lang="ru-RU" sz="20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ИМИГПиГ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РГЭУ (РИНХ) профессором А.М. Старостиным сделано 14 пленарных докладов на научных конференциях за 2017 г.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Сотрудники </a:t>
            </a:r>
            <a:r>
              <a:rPr lang="ru-RU" sz="20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ИМИГПиГ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активно сотрудничали с учебно-научными структурными подразделениями РГЭУ (РИНХ) в области магистерской и аспирантской подготовки:</a:t>
            </a:r>
          </a:p>
          <a:p>
            <a:pPr algn="just"/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Профессором А.М. Старостиным 16.11.2017 проведена открытая лекция в Институте Магистратуры на тему «Черные лебеди современной глобализации», подготовлены 3 РПД для магистрантов по проблемам глобализации для кафедры «Международной экономики, политики и глобализации».</a:t>
            </a:r>
            <a:r>
              <a:rPr lang="ru-RU" sz="2000" dirty="0"/>
              <a:t> Старшим научным сотрудником В.С. Семеновым 07.12.2017 организован для магистров доклад с презентацией «Кризис макроуправления в процессе глобализации».</a:t>
            </a:r>
          </a:p>
          <a:p>
            <a:pPr algn="just"/>
            <a:r>
              <a:rPr lang="ru-RU" sz="2000" dirty="0"/>
              <a:t>До конца 2017 г. планируются в РГЭУ (РИНХ) встреча с известным ученым, экспертом, директором Института проблем глобализации, профессором М.Г. Делягиным (г. Москва) и подписание совместных соглашений. Подготовлено и завизировано соглашение между РГЭУ (РИНХ) и факультетом глобальных процессов МГУ им. М.В. Ломоносова об открытии на базе </a:t>
            </a:r>
            <a:r>
              <a:rPr lang="ru-RU" sz="2000" dirty="0" err="1"/>
              <a:t>ИМИГПиГ</a:t>
            </a:r>
            <a:r>
              <a:rPr lang="ru-RU" sz="2000" dirty="0"/>
              <a:t> РГЭУ (РИНХ) филиала кафедры ЮНЕСКО.</a:t>
            </a:r>
          </a:p>
          <a:p>
            <a:pPr indent="450215" algn="just">
              <a:spcAft>
                <a:spcPts val="0"/>
              </a:spcAft>
            </a:pP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268</TotalTime>
  <Words>1600</Words>
  <Application>Microsoft Office PowerPoint</Application>
  <PresentationFormat>Широкоэкранный</PresentationFormat>
  <Paragraphs>104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Garamond</vt:lpstr>
      <vt:lpstr>Times New Roman</vt:lpstr>
      <vt:lpstr>Wingdings 2</vt:lpstr>
      <vt:lpstr>Натуральные материалы</vt:lpstr>
      <vt:lpstr>  Институт междисциплинарных исследований глобальных процессов и глокализации РГЭУ (РИНХ)</vt:lpstr>
      <vt:lpstr>Презентация PowerPoint</vt:lpstr>
      <vt:lpstr>Презентация PowerPoint</vt:lpstr>
      <vt:lpstr>Штатный состав Института МИГПиГ РГЭУ (РИНХ)</vt:lpstr>
      <vt:lpstr>Отчет О проведении научно-исследовательской работы Института МИГПиГ РГЭУ (РИНХ) за 2017 год</vt:lpstr>
      <vt:lpstr>Презентация PowerPoint</vt:lpstr>
      <vt:lpstr>Публикации</vt:lpstr>
      <vt:lpstr>Участие в конференциях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Глобализация с позиции междисциплинарного синтеза</vt:lpstr>
      <vt:lpstr>Этапы развития глобалистики</vt:lpstr>
      <vt:lpstr>Альтернативные модели глобализации</vt:lpstr>
      <vt:lpstr>Антропологическая проекция секторной модели глобализации</vt:lpstr>
      <vt:lpstr>Антропологическая проекция  глобально-эволюционной модели</vt:lpstr>
      <vt:lpstr>Антропологическая проекция  эволюционно-антропологической модели</vt:lpstr>
      <vt:lpstr>План НИР 2018 года РГЭУ (РИНХ)</vt:lpstr>
      <vt:lpstr>Презентация PowerPoint</vt:lpstr>
      <vt:lpstr>Презентация PowerPoint</vt:lpstr>
      <vt:lpstr>Координаты Института МИГПиГ РГЭУ (РИНХ)</vt:lpstr>
      <vt:lpstr> Институт междисциплинарных исследований глобальных процессов и глокализации РГЭУ (РИНХ)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А. Лобова</dc:creator>
  <cp:lastModifiedBy>Лариса А. Лобова</cp:lastModifiedBy>
  <cp:revision>27</cp:revision>
  <dcterms:created xsi:type="dcterms:W3CDTF">2018-02-02T05:21:30Z</dcterms:created>
  <dcterms:modified xsi:type="dcterms:W3CDTF">2018-02-02T14:02:06Z</dcterms:modified>
</cp:coreProperties>
</file>